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  <p:sldId id="264" r:id="rId9"/>
    <p:sldId id="265" r:id="rId10"/>
  </p:sldIdLst>
  <p:sldSz cx="18288000" cy="10287000"/>
  <p:notesSz cx="6858000" cy="9144000"/>
  <p:embeddedFontLst>
    <p:embeddedFont>
      <p:font typeface="Century Schoolbook" pitchFamily="18" charset="0"/>
      <p:regular r:id="rId11"/>
      <p:bold r:id="rId12"/>
      <p:italic r:id="rId13"/>
      <p:boldItalic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Century Gothic" pitchFamily="34" charset="0"/>
      <p:regular r:id="rId19"/>
      <p:bold r:id="rId20"/>
      <p:italic r:id="rId21"/>
      <p:boldItalic r:id="rId22"/>
    </p:embeddedFont>
    <p:embeddedFont>
      <p:font typeface="DM Sans" charset="0"/>
      <p:regular r:id="rId23"/>
    </p:embeddedFont>
    <p:embeddedFont>
      <p:font typeface="Century" pitchFamily="18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>
        <p:scale>
          <a:sx n="55" d="100"/>
          <a:sy n="55" d="100"/>
        </p:scale>
        <p:origin x="-6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0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1447800" y="2007687"/>
            <a:ext cx="11683700" cy="6028553"/>
            <a:chOff x="0" y="0"/>
            <a:chExt cx="3952264" cy="2039288"/>
          </a:xfrm>
        </p:grpSpPr>
        <p:sp>
          <p:nvSpPr>
            <p:cNvPr id="21" name="Freeform 3"/>
            <p:cNvSpPr/>
            <p:nvPr/>
          </p:nvSpPr>
          <p:spPr>
            <a:xfrm>
              <a:off x="0" y="0"/>
              <a:ext cx="3952264" cy="2039288"/>
            </a:xfrm>
            <a:custGeom>
              <a:avLst/>
              <a:gdLst/>
              <a:ahLst/>
              <a:cxnLst/>
              <a:rect l="l" t="t" r="r" b="b"/>
              <a:pathLst>
                <a:path w="3952264" h="2039288">
                  <a:moveTo>
                    <a:pt x="0" y="0"/>
                  </a:moveTo>
                  <a:lnTo>
                    <a:pt x="3952264" y="0"/>
                  </a:lnTo>
                  <a:lnTo>
                    <a:pt x="3952264" y="2039288"/>
                  </a:lnTo>
                  <a:lnTo>
                    <a:pt x="0" y="20392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" name="Group 2"/>
          <p:cNvGrpSpPr/>
          <p:nvPr/>
        </p:nvGrpSpPr>
        <p:grpSpPr>
          <a:xfrm>
            <a:off x="12621655" y="0"/>
            <a:ext cx="5657850" cy="10287000"/>
            <a:chOff x="0" y="0"/>
            <a:chExt cx="1913890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3479800"/>
            </a:xfrm>
            <a:custGeom>
              <a:avLst/>
              <a:gdLst/>
              <a:ahLst/>
              <a:cxnLst/>
              <a:rect l="l" t="t" r="r" b="b"/>
              <a:pathLst>
                <a:path w="1913890" h="3479800">
                  <a:moveTo>
                    <a:pt x="0" y="0"/>
                  </a:moveTo>
                  <a:lnTo>
                    <a:pt x="1913890" y="0"/>
                  </a:lnTo>
                  <a:lnTo>
                    <a:pt x="1913890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03542" y="2499926"/>
            <a:ext cx="6918239" cy="6918239"/>
            <a:chOff x="0" y="0"/>
            <a:chExt cx="2787650" cy="27876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7A8727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669037" y="1517566"/>
            <a:ext cx="7400154" cy="745575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1775769" y="286460"/>
            <a:ext cx="1429342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dirty="0">
                <a:solidFill>
                  <a:srgbClr val="FFFFFF"/>
                </a:solidFill>
                <a:latin typeface="Century Schoolbook" pitchFamily="18" charset="0"/>
              </a:rPr>
              <a:t>МБОУ «</a:t>
            </a:r>
            <a:r>
              <a:rPr lang="ru-RU" sz="4000" dirty="0" err="1">
                <a:solidFill>
                  <a:srgbClr val="FFFFFF"/>
                </a:solidFill>
                <a:latin typeface="Century Schoolbook" pitchFamily="18" charset="0"/>
              </a:rPr>
              <a:t>Молькеевская</a:t>
            </a:r>
            <a:r>
              <a:rPr lang="ru-RU" sz="4000" dirty="0">
                <a:solidFill>
                  <a:srgbClr val="FFFFFF"/>
                </a:solidFill>
                <a:latin typeface="Century Schoolbook" pitchFamily="18" charset="0"/>
              </a:rPr>
              <a:t> основная общеобразовательная школа </a:t>
            </a:r>
            <a:r>
              <a:rPr lang="ru-RU" sz="4000" dirty="0" err="1">
                <a:solidFill>
                  <a:srgbClr val="FFFFFF"/>
                </a:solidFill>
                <a:latin typeface="Century Schoolbook" pitchFamily="18" charset="0"/>
              </a:rPr>
              <a:t>Кайбицкого</a:t>
            </a:r>
            <a:r>
              <a:rPr lang="ru-RU" sz="4000" dirty="0">
                <a:solidFill>
                  <a:srgbClr val="FFFFFF"/>
                </a:solidFill>
                <a:latin typeface="Century Schoolbook" pitchFamily="18" charset="0"/>
              </a:rPr>
              <a:t> муниципального района РТ»</a:t>
            </a:r>
            <a:endParaRPr lang="en-US" sz="4000" dirty="0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036325" y="2933700"/>
            <a:ext cx="6632712" cy="4296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681"/>
              </a:lnSpc>
            </a:pPr>
            <a:r>
              <a:rPr lang="ru-RU" sz="7507" dirty="0">
                <a:solidFill>
                  <a:srgbClr val="7A8727"/>
                </a:solidFill>
                <a:latin typeface="Century Schoolbook" pitchFamily="18" charset="0"/>
              </a:rPr>
              <a:t>Конкурс </a:t>
            </a:r>
            <a:r>
              <a:rPr lang="ru-RU" sz="7507" dirty="0">
                <a:solidFill>
                  <a:srgbClr val="7A8727"/>
                </a:solidFill>
                <a:latin typeface="Century Schoolbook" pitchFamily="18" charset="0"/>
              </a:rPr>
              <a:t>«Лучшая столовая сельской школы - 2024»</a:t>
            </a:r>
            <a:endParaRPr lang="ru-RU" sz="7507" dirty="0">
              <a:solidFill>
                <a:srgbClr val="7A8727"/>
              </a:solidFill>
              <a:latin typeface="Century Schoolbook" pitchFamily="18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022470" y="7175815"/>
            <a:ext cx="4467234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spc="147" dirty="0">
                <a:solidFill>
                  <a:srgbClr val="FFFFFF"/>
                </a:solidFill>
                <a:latin typeface="DM Sans"/>
              </a:rPr>
              <a:t>Presentation by </a:t>
            </a:r>
            <a:r>
              <a:rPr lang="en-US" sz="2499" spc="147" dirty="0" err="1">
                <a:solidFill>
                  <a:srgbClr val="FFFFFF"/>
                </a:solidFill>
                <a:latin typeface="DM Sans"/>
              </a:rPr>
              <a:t>Reallygreatsite</a:t>
            </a:r>
            <a:endParaRPr lang="en-US" sz="2499" spc="147" dirty="0">
              <a:solidFill>
                <a:srgbClr val="FFFFFF"/>
              </a:solidFill>
              <a:latin typeface="DM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438400" y="9377757"/>
            <a:ext cx="1143000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82"/>
              </a:lnSpc>
            </a:pPr>
            <a:r>
              <a:rPr lang="en-US" sz="2701" spc="286" dirty="0">
                <a:solidFill>
                  <a:srgbClr val="FFFFFF"/>
                </a:solidFill>
                <a:latin typeface="Century Schoolbook" pitchFamily="18" charset="0"/>
              </a:rPr>
              <a:t>https://edu.tatar.ru/kaybitcy/molkeevo/page5418075.htm</a:t>
            </a:r>
          </a:p>
        </p:txBody>
      </p:sp>
      <p:sp>
        <p:nvSpPr>
          <p:cNvPr id="17" name="Freeform 17"/>
          <p:cNvSpPr/>
          <p:nvPr/>
        </p:nvSpPr>
        <p:spPr>
          <a:xfrm>
            <a:off x="17259300" y="287295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822967" y="7794024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479" y="1730790"/>
            <a:ext cx="6890028" cy="702930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948208" y="-2650856"/>
            <a:ext cx="8589855" cy="8589855"/>
            <a:chOff x="0" y="0"/>
            <a:chExt cx="2787650" cy="2787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948208" y="-1714500"/>
            <a:ext cx="7501408" cy="7086600"/>
            <a:chOff x="-3662386" y="-5441408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-3662386" y="-5441408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50602" y="5982078"/>
            <a:ext cx="8979802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4000" dirty="0" smtClean="0">
                <a:solidFill>
                  <a:srgbClr val="FFFFFF"/>
                </a:solidFill>
                <a:latin typeface="Century Schoolbook" pitchFamily="18" charset="0"/>
              </a:rPr>
              <a:t>Школьная </a:t>
            </a:r>
            <a:r>
              <a:rPr lang="ru-RU" sz="4000" dirty="0">
                <a:solidFill>
                  <a:srgbClr val="FFFFFF"/>
                </a:solidFill>
                <a:latin typeface="Century Schoolbook" pitchFamily="18" charset="0"/>
              </a:rPr>
              <a:t>столовая играет огромную роль – так как именно </a:t>
            </a:r>
            <a:r>
              <a:rPr lang="ru-RU" sz="4000" dirty="0" smtClean="0">
                <a:solidFill>
                  <a:srgbClr val="FFFFFF"/>
                </a:solidFill>
                <a:latin typeface="Century Schoolbook" pitchFamily="18" charset="0"/>
              </a:rPr>
              <a:t>эстетический вид </a:t>
            </a:r>
            <a:r>
              <a:rPr lang="ru-RU" sz="4000" dirty="0">
                <a:solidFill>
                  <a:srgbClr val="FFFFFF"/>
                </a:solidFill>
                <a:latin typeface="Century Schoolbook" pitchFamily="18" charset="0"/>
              </a:rPr>
              <a:t>столовой и соблюдение детьми культуры питания являются залогом</a:t>
            </a:r>
          </a:p>
          <a:p>
            <a:r>
              <a:rPr lang="ru-RU" sz="4000" dirty="0">
                <a:solidFill>
                  <a:srgbClr val="FFFFFF"/>
                </a:solidFill>
                <a:latin typeface="Century Schoolbook" pitchFamily="18" charset="0"/>
              </a:rPr>
              <a:t>правильного </a:t>
            </a:r>
            <a:r>
              <a:rPr lang="ru-RU" sz="4000" dirty="0" smtClean="0">
                <a:solidFill>
                  <a:srgbClr val="FFFFFF"/>
                </a:solidFill>
                <a:latin typeface="Century Schoolbook" pitchFamily="18" charset="0"/>
              </a:rPr>
              <a:t>питания</a:t>
            </a:r>
            <a:endParaRPr lang="ru-RU" sz="4000" dirty="0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7259300" y="-239813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4400" y="217290"/>
            <a:ext cx="4603854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2"/>
          <p:cNvSpPr txBox="1"/>
          <p:nvPr/>
        </p:nvSpPr>
        <p:spPr>
          <a:xfrm>
            <a:off x="762000" y="4176226"/>
            <a:ext cx="4285534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dirty="0">
                <a:latin typeface="Century" pitchFamily="18" charset="0"/>
              </a:rPr>
              <a:t>Эмблема школьной столовой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0" t="4042" r="3509" b="4941"/>
          <a:stretch/>
        </p:blipFill>
        <p:spPr bwMode="auto">
          <a:xfrm>
            <a:off x="9430404" y="4914900"/>
            <a:ext cx="7048500" cy="4454789"/>
          </a:xfrm>
          <a:prstGeom prst="roundRect">
            <a:avLst>
              <a:gd name="adj" fmla="val 844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b="4159"/>
          <a:stretch/>
        </p:blipFill>
        <p:spPr bwMode="auto">
          <a:xfrm>
            <a:off x="9430404" y="342899"/>
            <a:ext cx="7048500" cy="4267677"/>
          </a:xfrm>
          <a:prstGeom prst="roundRect">
            <a:avLst>
              <a:gd name="adj" fmla="val 888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7225" y="2590570"/>
            <a:ext cx="11683700" cy="6028553"/>
            <a:chOff x="0" y="0"/>
            <a:chExt cx="3952264" cy="20392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2264" cy="2039288"/>
            </a:xfrm>
            <a:custGeom>
              <a:avLst/>
              <a:gdLst/>
              <a:ahLst/>
              <a:cxnLst/>
              <a:rect l="l" t="t" r="r" b="b"/>
              <a:pathLst>
                <a:path w="3952264" h="2039288">
                  <a:moveTo>
                    <a:pt x="0" y="0"/>
                  </a:moveTo>
                  <a:lnTo>
                    <a:pt x="3952264" y="0"/>
                  </a:lnTo>
                  <a:lnTo>
                    <a:pt x="3952264" y="2039288"/>
                  </a:lnTo>
                  <a:lnTo>
                    <a:pt x="0" y="2039288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695475" y="3121652"/>
            <a:ext cx="6918239" cy="6918239"/>
            <a:chOff x="0" y="0"/>
            <a:chExt cx="2787650" cy="278765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774381" y="1775025"/>
            <a:ext cx="7659645" cy="7659645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2187426" y="2608603"/>
            <a:ext cx="8723028" cy="1910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933"/>
              </a:lnSpc>
            </a:pPr>
            <a:r>
              <a:rPr lang="ru-RU" sz="10667" dirty="0" smtClean="0">
                <a:solidFill>
                  <a:srgbClr val="7A8727"/>
                </a:solidFill>
                <a:latin typeface="Century Schoolbook" pitchFamily="18" charset="0"/>
              </a:rPr>
              <a:t>Лев Толстой</a:t>
            </a:r>
            <a:endParaRPr lang="en-US" sz="10667" dirty="0">
              <a:solidFill>
                <a:srgbClr val="7A8727"/>
              </a:solidFill>
              <a:latin typeface="Century Schoolbook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208208" y="4533900"/>
            <a:ext cx="6834445" cy="3123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900" dirty="0" smtClean="0">
                <a:solidFill>
                  <a:srgbClr val="737373"/>
                </a:solidFill>
                <a:latin typeface="Century Gothic" pitchFamily="34" charset="0"/>
              </a:rPr>
              <a:t>«Если </a:t>
            </a:r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бы люди ели только тогда,</a:t>
            </a:r>
          </a:p>
          <a:p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когда они очень голодны,</a:t>
            </a:r>
          </a:p>
          <a:p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и если бы питались простой,</a:t>
            </a:r>
          </a:p>
          <a:p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чистой и здоровой пищей,</a:t>
            </a:r>
          </a:p>
          <a:p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то они не знали бы болезней</a:t>
            </a:r>
          </a:p>
          <a:p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и им легче было бы управлять</a:t>
            </a:r>
          </a:p>
          <a:p>
            <a:r>
              <a:rPr lang="ru-RU" sz="2900" dirty="0">
                <a:solidFill>
                  <a:srgbClr val="737373"/>
                </a:solidFill>
                <a:latin typeface="Century Gothic" pitchFamily="34" charset="0"/>
              </a:rPr>
              <a:t>своей душой и своим </a:t>
            </a:r>
            <a:r>
              <a:rPr lang="ru-RU" sz="2900" dirty="0" smtClean="0">
                <a:solidFill>
                  <a:srgbClr val="737373"/>
                </a:solidFill>
                <a:latin typeface="Century Gothic" pitchFamily="34" charset="0"/>
              </a:rPr>
              <a:t>телом»</a:t>
            </a:r>
            <a:endParaRPr lang="en-US" sz="2900" dirty="0">
              <a:solidFill>
                <a:srgbClr val="737373"/>
              </a:solidFill>
              <a:latin typeface="Century Gothic" pitchFamily="34" charset="0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7259300" y="-171785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822967" y="8325020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3"/>
          <p:cNvSpPr txBox="1"/>
          <p:nvPr/>
        </p:nvSpPr>
        <p:spPr>
          <a:xfrm>
            <a:off x="1229544" y="452788"/>
            <a:ext cx="15309648" cy="177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681"/>
              </a:lnSpc>
            </a:pPr>
            <a:r>
              <a:rPr lang="ru-RU" sz="7507" dirty="0">
                <a:solidFill>
                  <a:schemeClr val="bg1"/>
                </a:solidFill>
                <a:latin typeface="Century Schoolbook" pitchFamily="18" charset="0"/>
              </a:rPr>
              <a:t>Почему школа должна </a:t>
            </a:r>
            <a:endParaRPr lang="ru-RU" sz="7507" dirty="0" smtClean="0">
              <a:solidFill>
                <a:schemeClr val="bg1"/>
              </a:solidFill>
              <a:latin typeface="Century Schoolbook" pitchFamily="18" charset="0"/>
            </a:endParaRPr>
          </a:p>
          <a:p>
            <a:pPr>
              <a:lnSpc>
                <a:spcPts val="6681"/>
              </a:lnSpc>
            </a:pPr>
            <a:r>
              <a:rPr lang="ru-RU" sz="7507" dirty="0" smtClean="0">
                <a:solidFill>
                  <a:schemeClr val="bg1"/>
                </a:solidFill>
                <a:latin typeface="Century Schoolbook" pitchFamily="18" charset="0"/>
              </a:rPr>
              <a:t>начинаться со столовой</a:t>
            </a:r>
            <a:r>
              <a:rPr lang="ru-RU" sz="7507" dirty="0">
                <a:solidFill>
                  <a:schemeClr val="bg1"/>
                </a:solidFill>
                <a:latin typeface="Century Schoolbook" pitchFamily="18" charset="0"/>
              </a:rPr>
              <a:t>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6819" y="2036143"/>
            <a:ext cx="7074770" cy="7216116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56454" y="0"/>
            <a:ext cx="5657850" cy="10287000"/>
            <a:chOff x="0" y="0"/>
            <a:chExt cx="1913890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3479800"/>
            </a:xfrm>
            <a:custGeom>
              <a:avLst/>
              <a:gdLst/>
              <a:ahLst/>
              <a:cxnLst/>
              <a:rect l="l" t="t" r="r" b="b"/>
              <a:pathLst>
                <a:path w="1913890" h="3479800">
                  <a:moveTo>
                    <a:pt x="0" y="0"/>
                  </a:moveTo>
                  <a:lnTo>
                    <a:pt x="1913890" y="0"/>
                  </a:lnTo>
                  <a:lnTo>
                    <a:pt x="1913890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925834" y="419100"/>
            <a:ext cx="12230088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6000" dirty="0" smtClean="0">
                <a:solidFill>
                  <a:srgbClr val="FFFFFF"/>
                </a:solidFill>
                <a:latin typeface="Century" pitchFamily="18" charset="0"/>
              </a:rPr>
              <a:t>Задачи </a:t>
            </a:r>
            <a:r>
              <a:rPr lang="ru-RU" sz="6000" dirty="0">
                <a:solidFill>
                  <a:srgbClr val="FFFFFF"/>
                </a:solidFill>
                <a:latin typeface="Century" pitchFamily="18" charset="0"/>
              </a:rPr>
              <a:t>работы по организации школьного </a:t>
            </a:r>
            <a:r>
              <a:rPr lang="ru-RU" sz="6000" dirty="0" smtClean="0">
                <a:solidFill>
                  <a:srgbClr val="FFFFFF"/>
                </a:solidFill>
                <a:latin typeface="Century" pitchFamily="18" charset="0"/>
              </a:rPr>
              <a:t>питания:</a:t>
            </a:r>
            <a:endParaRPr lang="ru-RU" sz="6000" dirty="0">
              <a:solidFill>
                <a:srgbClr val="FFFFFF"/>
              </a:solidFill>
              <a:latin typeface="Century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25833" y="2265759"/>
            <a:ext cx="9589767" cy="7755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Охват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горячим питанием учащихся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1-9-х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классов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школы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Снижение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заболеваемости детей и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подростков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Совершенствование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системы контроля качества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и безопасности питания учащихся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Развитие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и укрепление материально-технической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базы школьной столовой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Организация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пропаганды среди учащихся и их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родителей принципов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рационального здорового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питания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Воспитание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культуры питания и здорового образа жизни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у школьников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Изучение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вопроса о введении в школьный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компонент базисного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учебного плана интегрированного 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курса «Правильное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питание» в рамках предметов «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Окружающий мир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», «Природоведение», «Биология», «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Основы безопасности </a:t>
            </a:r>
            <a:r>
              <a:rPr lang="ru-RU" sz="2800" dirty="0">
                <a:solidFill>
                  <a:srgbClr val="FFFFFF"/>
                </a:solidFill>
                <a:latin typeface="Century Schoolbook" pitchFamily="18" charset="0"/>
              </a:rPr>
              <a:t>жизнедеятельности</a:t>
            </a:r>
            <a:r>
              <a:rPr lang="ru-RU" sz="2800" dirty="0" smtClean="0">
                <a:solidFill>
                  <a:srgbClr val="FFFFFF"/>
                </a:solidFill>
                <a:latin typeface="Century Schoolbook" pitchFamily="18" charset="0"/>
              </a:rPr>
              <a:t>»</a:t>
            </a:r>
            <a:endParaRPr lang="ru-RU" sz="2800" dirty="0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7259299" y="-513790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925834" y="8113447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1905377"/>
            <a:ext cx="6934202" cy="6327788"/>
          </a:xfrm>
          <a:prstGeom prst="roundRect">
            <a:avLst>
              <a:gd name="adj" fmla="val 20985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782" y="5920022"/>
            <a:ext cx="18279505" cy="4224413"/>
            <a:chOff x="0" y="0"/>
            <a:chExt cx="6183437" cy="14289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3437" cy="1428999"/>
            </a:xfrm>
            <a:custGeom>
              <a:avLst/>
              <a:gdLst/>
              <a:ahLst/>
              <a:cxnLst/>
              <a:rect l="l" t="t" r="r" b="b"/>
              <a:pathLst>
                <a:path w="6183437" h="1428999">
                  <a:moveTo>
                    <a:pt x="0" y="0"/>
                  </a:moveTo>
                  <a:lnTo>
                    <a:pt x="6183437" y="0"/>
                  </a:lnTo>
                  <a:lnTo>
                    <a:pt x="6183437" y="1428999"/>
                  </a:lnTo>
                  <a:lnTo>
                    <a:pt x="0" y="1428999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-20782" y="500241"/>
            <a:ext cx="17178181" cy="1676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933"/>
              </a:lnSpc>
            </a:pPr>
            <a:r>
              <a:rPr lang="ru-RU" sz="8000" dirty="0">
                <a:solidFill>
                  <a:srgbClr val="FFFFFF"/>
                </a:solidFill>
                <a:latin typeface="Century Schoolbook" pitchFamily="18" charset="0"/>
              </a:rPr>
              <a:t>Технологическое оборудование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81000" y="2628900"/>
            <a:ext cx="5531371" cy="5492315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1" name="Freeform 21"/>
          <p:cNvSpPr/>
          <p:nvPr/>
        </p:nvSpPr>
        <p:spPr>
          <a:xfrm>
            <a:off x="17259300" y="287295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822967" y="8313008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4" name="Group 16"/>
          <p:cNvGrpSpPr/>
          <p:nvPr/>
        </p:nvGrpSpPr>
        <p:grpSpPr>
          <a:xfrm>
            <a:off x="533400" y="2781300"/>
            <a:ext cx="5531371" cy="5492315"/>
            <a:chOff x="0" y="0"/>
            <a:chExt cx="6350000" cy="6350000"/>
          </a:xfrm>
        </p:grpSpPr>
        <p:sp>
          <p:nvSpPr>
            <p:cNvPr id="45" name="Freeform 1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104" y="2597292"/>
            <a:ext cx="5529263" cy="549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400" y="2695391"/>
            <a:ext cx="5529263" cy="549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64" y="2843991"/>
            <a:ext cx="5384407" cy="525939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236" y="2774355"/>
            <a:ext cx="5007994" cy="513862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2" name="Group 11"/>
          <p:cNvGrpSpPr/>
          <p:nvPr/>
        </p:nvGrpSpPr>
        <p:grpSpPr>
          <a:xfrm>
            <a:off x="4191000" y="6622896"/>
            <a:ext cx="2406092" cy="2178204"/>
            <a:chOff x="0" y="0"/>
            <a:chExt cx="6350000" cy="6350000"/>
          </a:xfrm>
        </p:grpSpPr>
        <p:sp>
          <p:nvSpPr>
            <p:cNvPr id="53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5" name="Group 11"/>
          <p:cNvGrpSpPr/>
          <p:nvPr/>
        </p:nvGrpSpPr>
        <p:grpSpPr>
          <a:xfrm>
            <a:off x="10439400" y="6622896"/>
            <a:ext cx="2362200" cy="2178204"/>
            <a:chOff x="0" y="0"/>
            <a:chExt cx="6350000" cy="6350000"/>
          </a:xfrm>
        </p:grpSpPr>
        <p:sp>
          <p:nvSpPr>
            <p:cNvPr id="56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7" name="TextBox 13"/>
          <p:cNvSpPr txBox="1"/>
          <p:nvPr/>
        </p:nvSpPr>
        <p:spPr>
          <a:xfrm>
            <a:off x="10591800" y="7290100"/>
            <a:ext cx="2057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400" dirty="0">
                <a:solidFill>
                  <a:srgbClr val="7A8727"/>
                </a:solidFill>
                <a:latin typeface="Century" pitchFamily="18" charset="0"/>
              </a:rPr>
              <a:t>х</a:t>
            </a:r>
            <a:r>
              <a:rPr lang="ru-RU" sz="2400" dirty="0" smtClean="0">
                <a:solidFill>
                  <a:srgbClr val="7A8727"/>
                </a:solidFill>
                <a:latin typeface="Century" pitchFamily="18" charset="0"/>
              </a:rPr>
              <a:t>олодильные оборудования</a:t>
            </a:r>
            <a:endParaRPr lang="en-US" sz="2400" dirty="0">
              <a:solidFill>
                <a:srgbClr val="7A8727"/>
              </a:solidFill>
              <a:latin typeface="Century" pitchFamily="18" charset="0"/>
            </a:endParaRPr>
          </a:p>
        </p:txBody>
      </p:sp>
      <p:sp>
        <p:nvSpPr>
          <p:cNvPr id="59" name="TextBox 13"/>
          <p:cNvSpPr txBox="1"/>
          <p:nvPr/>
        </p:nvSpPr>
        <p:spPr>
          <a:xfrm>
            <a:off x="4365346" y="7332597"/>
            <a:ext cx="20574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400" dirty="0" smtClean="0">
                <a:solidFill>
                  <a:srgbClr val="7A8727"/>
                </a:solidFill>
                <a:latin typeface="Century" pitchFamily="18" charset="0"/>
              </a:rPr>
              <a:t>горячий </a:t>
            </a:r>
          </a:p>
          <a:p>
            <a:pPr algn="ctr"/>
            <a:r>
              <a:rPr lang="ru-RU" sz="2400" dirty="0" smtClean="0">
                <a:solidFill>
                  <a:srgbClr val="7A8727"/>
                </a:solidFill>
                <a:latin typeface="Century" pitchFamily="18" charset="0"/>
              </a:rPr>
              <a:t>цех</a:t>
            </a:r>
            <a:endParaRPr lang="en-US" sz="2400" dirty="0">
              <a:solidFill>
                <a:srgbClr val="7A8727"/>
              </a:solidFill>
              <a:latin typeface="Century" pitchFamily="18" charset="0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3939" y="2843991"/>
            <a:ext cx="5144461" cy="518477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" name="Group 11"/>
          <p:cNvGrpSpPr/>
          <p:nvPr/>
        </p:nvGrpSpPr>
        <p:grpSpPr>
          <a:xfrm>
            <a:off x="15544800" y="6622896"/>
            <a:ext cx="2471581" cy="2178204"/>
            <a:chOff x="0" y="0"/>
            <a:chExt cx="6350000" cy="6350000"/>
          </a:xfrm>
        </p:grpSpPr>
        <p:sp>
          <p:nvSpPr>
            <p:cNvPr id="6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63" name="TextBox 13"/>
          <p:cNvSpPr txBox="1"/>
          <p:nvPr/>
        </p:nvSpPr>
        <p:spPr>
          <a:xfrm>
            <a:off x="15697200" y="7288581"/>
            <a:ext cx="225683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400" dirty="0">
                <a:solidFill>
                  <a:srgbClr val="7A8727"/>
                </a:solidFill>
                <a:latin typeface="Century" pitchFamily="18" charset="0"/>
              </a:rPr>
              <a:t>ч</a:t>
            </a:r>
            <a:r>
              <a:rPr lang="ru-RU" sz="2400" dirty="0" smtClean="0">
                <a:solidFill>
                  <a:srgbClr val="7A8727"/>
                </a:solidFill>
                <a:latin typeface="Century" pitchFamily="18" charset="0"/>
              </a:rPr>
              <a:t>айник электрический</a:t>
            </a:r>
            <a:endParaRPr lang="en-US" sz="2400" dirty="0">
              <a:solidFill>
                <a:srgbClr val="7A8727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1028700"/>
            <a:ext cx="9135505" cy="9258300"/>
            <a:chOff x="0" y="0"/>
            <a:chExt cx="3090282" cy="31318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90282" cy="3131820"/>
            </a:xfrm>
            <a:custGeom>
              <a:avLst/>
              <a:gdLst/>
              <a:ahLst/>
              <a:cxnLst/>
              <a:rect l="l" t="t" r="r" b="b"/>
              <a:pathLst>
                <a:path w="3090282" h="3131820">
                  <a:moveTo>
                    <a:pt x="0" y="0"/>
                  </a:moveTo>
                  <a:lnTo>
                    <a:pt x="3090282" y="0"/>
                  </a:lnTo>
                  <a:lnTo>
                    <a:pt x="3090282" y="3131820"/>
                  </a:lnTo>
                  <a:lnTo>
                    <a:pt x="0" y="313182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463145"/>
            <a:ext cx="16802100" cy="1372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667"/>
              </a:lnSpc>
            </a:pPr>
            <a:r>
              <a:rPr lang="ru-RU" sz="8800" dirty="0" smtClean="0">
                <a:solidFill>
                  <a:srgbClr val="FFFFFF"/>
                </a:solidFill>
                <a:latin typeface="Century Schoolbook" pitchFamily="18" charset="0"/>
              </a:rPr>
              <a:t>Работники </a:t>
            </a:r>
            <a:r>
              <a:rPr lang="ru-RU" sz="8800" dirty="0">
                <a:solidFill>
                  <a:srgbClr val="FFFFFF"/>
                </a:solidFill>
                <a:latin typeface="Century Schoolbook" pitchFamily="18" charset="0"/>
              </a:rPr>
              <a:t>пищеблока</a:t>
            </a:r>
            <a:r>
              <a:rPr lang="ru-RU" sz="8800" dirty="0" smtClean="0">
                <a:solidFill>
                  <a:srgbClr val="FFFFFF"/>
                </a:solidFill>
                <a:latin typeface="Century Schoolbook" pitchFamily="18" charset="0"/>
              </a:rPr>
              <a:t>:</a:t>
            </a:r>
            <a:endParaRPr lang="ru-RU" sz="8800" dirty="0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23999" y="7736877"/>
            <a:ext cx="5361793" cy="440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2"/>
              </a:lnSpc>
            </a:pPr>
            <a:r>
              <a:rPr lang="ru-RU" sz="2701" b="1" spc="286" dirty="0">
                <a:solidFill>
                  <a:srgbClr val="FFFFFF"/>
                </a:solidFill>
                <a:latin typeface="Century" pitchFamily="18" charset="0"/>
              </a:rPr>
              <a:t>Козлова Аида Леонидовна</a:t>
            </a:r>
            <a:endParaRPr lang="en-US" sz="2701" b="1" spc="286" dirty="0">
              <a:solidFill>
                <a:srgbClr val="FFFFFF"/>
              </a:solidFill>
              <a:latin typeface="Century" pitchFamily="18" charset="0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7259300" y="-320919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822967" y="8383992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81633"/>
            <a:ext cx="3529013" cy="5139339"/>
          </a:xfrm>
          <a:prstGeom prst="roundRect">
            <a:avLst>
              <a:gd name="adj" fmla="val 26082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3" t="9970" r="5949" b="21242"/>
          <a:stretch/>
        </p:blipFill>
        <p:spPr bwMode="auto">
          <a:xfrm>
            <a:off x="5257800" y="3460172"/>
            <a:ext cx="3740728" cy="27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199" y="2241321"/>
            <a:ext cx="3581401" cy="5139339"/>
          </a:xfrm>
          <a:prstGeom prst="roundRect">
            <a:avLst>
              <a:gd name="adj" fmla="val 2142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8" t="9140" r="17711" b="21664"/>
          <a:stretch/>
        </p:blipFill>
        <p:spPr bwMode="auto">
          <a:xfrm>
            <a:off x="13443236" y="3460172"/>
            <a:ext cx="3816064" cy="27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5"/>
          <p:cNvSpPr txBox="1"/>
          <p:nvPr/>
        </p:nvSpPr>
        <p:spPr>
          <a:xfrm>
            <a:off x="9601199" y="7736877"/>
            <a:ext cx="8001001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82"/>
              </a:lnSpc>
            </a:pPr>
            <a:r>
              <a:rPr lang="ru-RU" sz="2701" b="1" spc="286" dirty="0" err="1">
                <a:solidFill>
                  <a:srgbClr val="FFFFFF"/>
                </a:solidFill>
                <a:latin typeface="Century" pitchFamily="18" charset="0"/>
              </a:rPr>
              <a:t>Броматкина</a:t>
            </a:r>
            <a:r>
              <a:rPr lang="ru-RU" sz="2701" b="1" spc="286" dirty="0">
                <a:solidFill>
                  <a:srgbClr val="FFFFFF"/>
                </a:solidFill>
                <a:latin typeface="Century" pitchFamily="18" charset="0"/>
              </a:rPr>
              <a:t> Эльвира Николаевна</a:t>
            </a:r>
            <a:endParaRPr lang="en-US" sz="2701" b="1" spc="286" dirty="0">
              <a:solidFill>
                <a:srgbClr val="FFFFFF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929887" y="2756756"/>
            <a:ext cx="7911211" cy="7911211"/>
            <a:chOff x="0" y="0"/>
            <a:chExt cx="2787650" cy="27876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134896" y="1028700"/>
            <a:ext cx="8759030" cy="875903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600200" y="571500"/>
            <a:ext cx="11049000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635"/>
              </a:lnSpc>
            </a:pPr>
            <a:r>
              <a:rPr lang="ru-RU" sz="9600" dirty="0">
                <a:solidFill>
                  <a:srgbClr val="FFFFFF"/>
                </a:solidFill>
                <a:latin typeface="Century Schoolbook" pitchFamily="18" charset="0"/>
              </a:rPr>
              <a:t>Готовим вкусные обеды</a:t>
            </a:r>
          </a:p>
        </p:txBody>
      </p:sp>
      <p:sp>
        <p:nvSpPr>
          <p:cNvPr id="14" name="Freeform 14"/>
          <p:cNvSpPr/>
          <p:nvPr/>
        </p:nvSpPr>
        <p:spPr>
          <a:xfrm>
            <a:off x="17259300" y="287295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2"/>
          <p:cNvGrpSpPr>
            <a:grpSpLocks noChangeAspect="1"/>
          </p:cNvGrpSpPr>
          <p:nvPr/>
        </p:nvGrpSpPr>
        <p:grpSpPr>
          <a:xfrm>
            <a:off x="-1371600" y="3848100"/>
            <a:ext cx="7911211" cy="7911211"/>
            <a:chOff x="0" y="0"/>
            <a:chExt cx="2787650" cy="2787650"/>
          </a:xfrm>
        </p:grpSpPr>
        <p:sp>
          <p:nvSpPr>
            <p:cNvPr id="18" name="Freeform 3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08" y="3204177"/>
            <a:ext cx="7011283" cy="7016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82" b="8793"/>
          <a:stretch/>
        </p:blipFill>
        <p:spPr bwMode="auto">
          <a:xfrm>
            <a:off x="9328955" y="1137392"/>
            <a:ext cx="8370911" cy="849315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01" y="3373738"/>
            <a:ext cx="6697096" cy="667724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4D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216823" y="0"/>
            <a:ext cx="5062681" cy="10487778"/>
            <a:chOff x="0" y="0"/>
            <a:chExt cx="1712561" cy="35477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712561" cy="3547718"/>
            </a:xfrm>
            <a:custGeom>
              <a:avLst/>
              <a:gdLst/>
              <a:ahLst/>
              <a:cxnLst/>
              <a:rect l="l" t="t" r="r" b="b"/>
              <a:pathLst>
                <a:path w="1712561" h="3547718">
                  <a:moveTo>
                    <a:pt x="0" y="0"/>
                  </a:moveTo>
                  <a:lnTo>
                    <a:pt x="1712561" y="0"/>
                  </a:lnTo>
                  <a:lnTo>
                    <a:pt x="1712561" y="3547718"/>
                  </a:lnTo>
                  <a:lnTo>
                    <a:pt x="0" y="3547718"/>
                  </a:lnTo>
                  <a:close/>
                </a:path>
              </a:pathLst>
            </a:custGeom>
            <a:solidFill>
              <a:srgbClr val="7A8727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0757833" y="1365208"/>
            <a:ext cx="7011741" cy="9716378"/>
            <a:chOff x="0" y="-2540"/>
            <a:chExt cx="4735830" cy="6563361"/>
          </a:xfrm>
        </p:grpSpPr>
        <p:sp>
          <p:nvSpPr>
            <p:cNvPr id="5" name="Freeform 5"/>
            <p:cNvSpPr/>
            <p:nvPr/>
          </p:nvSpPr>
          <p:spPr>
            <a:xfrm>
              <a:off x="36830" y="50800"/>
              <a:ext cx="4645660" cy="6473190"/>
            </a:xfrm>
            <a:custGeom>
              <a:avLst/>
              <a:gdLst/>
              <a:ahLst/>
              <a:cxnLst/>
              <a:rect l="l" t="t" r="r" b="b"/>
              <a:pathLst>
                <a:path w="4645660" h="6473190">
                  <a:moveTo>
                    <a:pt x="4368800" y="0"/>
                  </a:moveTo>
                  <a:lnTo>
                    <a:pt x="276860" y="0"/>
                  </a:lnTo>
                  <a:cubicBezTo>
                    <a:pt x="124460" y="0"/>
                    <a:pt x="0" y="123190"/>
                    <a:pt x="0" y="276860"/>
                  </a:cubicBezTo>
                  <a:lnTo>
                    <a:pt x="0" y="6196330"/>
                  </a:lnTo>
                  <a:cubicBezTo>
                    <a:pt x="0" y="6350000"/>
                    <a:pt x="124460" y="6473190"/>
                    <a:pt x="276860" y="6473190"/>
                  </a:cubicBezTo>
                  <a:lnTo>
                    <a:pt x="4368800" y="6473190"/>
                  </a:lnTo>
                  <a:cubicBezTo>
                    <a:pt x="4522470" y="6473190"/>
                    <a:pt x="4645660" y="6348730"/>
                    <a:pt x="4645660" y="6196330"/>
                  </a:cubicBezTo>
                  <a:lnTo>
                    <a:pt x="4645660" y="276860"/>
                  </a:lnTo>
                  <a:cubicBezTo>
                    <a:pt x="4645660" y="123190"/>
                    <a:pt x="4522470" y="0"/>
                    <a:pt x="4368800" y="0"/>
                  </a:cubicBezTo>
                  <a:close/>
                  <a:moveTo>
                    <a:pt x="4425950" y="6156960"/>
                  </a:moveTo>
                  <a:cubicBezTo>
                    <a:pt x="4425950" y="6212840"/>
                    <a:pt x="4380230" y="6258560"/>
                    <a:pt x="4324350" y="6258560"/>
                  </a:cubicBezTo>
                  <a:lnTo>
                    <a:pt x="321310" y="6258560"/>
                  </a:lnTo>
                  <a:cubicBezTo>
                    <a:pt x="265430" y="6258560"/>
                    <a:pt x="219710" y="6212840"/>
                    <a:pt x="219710" y="6156960"/>
                  </a:cubicBezTo>
                  <a:lnTo>
                    <a:pt x="219710" y="316230"/>
                  </a:lnTo>
                  <a:cubicBezTo>
                    <a:pt x="219710" y="260350"/>
                    <a:pt x="265430" y="214630"/>
                    <a:pt x="321310" y="214630"/>
                  </a:cubicBezTo>
                  <a:lnTo>
                    <a:pt x="4325620" y="214630"/>
                  </a:lnTo>
                  <a:cubicBezTo>
                    <a:pt x="4381500" y="214630"/>
                    <a:pt x="4427220" y="260350"/>
                    <a:pt x="4427220" y="316230"/>
                  </a:cubicBezTo>
                  <a:lnTo>
                    <a:pt x="4427220" y="6156960"/>
                  </a:lnTo>
                  <a:close/>
                </a:path>
              </a:pathLst>
            </a:custGeom>
            <a:solidFill>
              <a:srgbClr val="010101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16511"/>
              <a:ext cx="4716780" cy="6544310"/>
            </a:xfrm>
            <a:custGeom>
              <a:avLst/>
              <a:gdLst/>
              <a:ahLst/>
              <a:cxnLst/>
              <a:rect l="l" t="t" r="r" b="b"/>
              <a:pathLst>
                <a:path w="4716780" h="6544310">
                  <a:moveTo>
                    <a:pt x="4395470" y="36829"/>
                  </a:moveTo>
                  <a:cubicBezTo>
                    <a:pt x="4552950" y="36829"/>
                    <a:pt x="4681220" y="165099"/>
                    <a:pt x="4681220" y="322579"/>
                  </a:cubicBezTo>
                  <a:lnTo>
                    <a:pt x="4681220" y="6222999"/>
                  </a:lnTo>
                  <a:cubicBezTo>
                    <a:pt x="4681220" y="6380479"/>
                    <a:pt x="4552950" y="6508750"/>
                    <a:pt x="4395470" y="6508750"/>
                  </a:cubicBezTo>
                  <a:lnTo>
                    <a:pt x="321310" y="6508750"/>
                  </a:lnTo>
                  <a:cubicBezTo>
                    <a:pt x="163830" y="6508750"/>
                    <a:pt x="35560" y="6380480"/>
                    <a:pt x="35560" y="6223000"/>
                  </a:cubicBezTo>
                  <a:lnTo>
                    <a:pt x="35560" y="322580"/>
                  </a:lnTo>
                  <a:cubicBezTo>
                    <a:pt x="35560" y="165100"/>
                    <a:pt x="163830" y="36830"/>
                    <a:pt x="321310" y="36830"/>
                  </a:cubicBezTo>
                  <a:lnTo>
                    <a:pt x="4395470" y="36830"/>
                  </a:lnTo>
                  <a:moveTo>
                    <a:pt x="4395470" y="0"/>
                  </a:moveTo>
                  <a:lnTo>
                    <a:pt x="321310" y="0"/>
                  </a:lnTo>
                  <a:cubicBezTo>
                    <a:pt x="143510" y="0"/>
                    <a:pt x="0" y="144780"/>
                    <a:pt x="0" y="322580"/>
                  </a:cubicBezTo>
                  <a:lnTo>
                    <a:pt x="0" y="6223000"/>
                  </a:lnTo>
                  <a:cubicBezTo>
                    <a:pt x="0" y="6400800"/>
                    <a:pt x="143510" y="6544309"/>
                    <a:pt x="321310" y="6544309"/>
                  </a:cubicBezTo>
                  <a:lnTo>
                    <a:pt x="4395470" y="6544309"/>
                  </a:lnTo>
                  <a:cubicBezTo>
                    <a:pt x="4573270" y="6544309"/>
                    <a:pt x="4716780" y="6400800"/>
                    <a:pt x="4716780" y="6223000"/>
                  </a:cubicBezTo>
                  <a:lnTo>
                    <a:pt x="4716780" y="322580"/>
                  </a:lnTo>
                  <a:cubicBezTo>
                    <a:pt x="4716780" y="144780"/>
                    <a:pt x="4573270" y="0"/>
                    <a:pt x="439547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256540" y="265430"/>
              <a:ext cx="4207510" cy="6043930"/>
            </a:xfrm>
            <a:custGeom>
              <a:avLst/>
              <a:gdLst/>
              <a:ahLst/>
              <a:cxnLst/>
              <a:rect l="l" t="t" r="r" b="b"/>
              <a:pathLst>
                <a:path w="4207510" h="6043930">
                  <a:moveTo>
                    <a:pt x="4206240" y="5942330"/>
                  </a:moveTo>
                  <a:cubicBezTo>
                    <a:pt x="4206240" y="5998210"/>
                    <a:pt x="4160520" y="6043930"/>
                    <a:pt x="4104640" y="6043930"/>
                  </a:cubicBezTo>
                  <a:lnTo>
                    <a:pt x="101600" y="6043930"/>
                  </a:lnTo>
                  <a:cubicBezTo>
                    <a:pt x="45720" y="6043930"/>
                    <a:pt x="0" y="5998210"/>
                    <a:pt x="0" y="5942330"/>
                  </a:cubicBezTo>
                  <a:lnTo>
                    <a:pt x="0" y="101600"/>
                  </a:lnTo>
                  <a:cubicBezTo>
                    <a:pt x="0" y="45720"/>
                    <a:pt x="45720" y="0"/>
                    <a:pt x="101600" y="0"/>
                  </a:cubicBezTo>
                  <a:lnTo>
                    <a:pt x="4105910" y="0"/>
                  </a:lnTo>
                  <a:cubicBezTo>
                    <a:pt x="4161790" y="0"/>
                    <a:pt x="4207510" y="45720"/>
                    <a:pt x="4207510" y="101600"/>
                  </a:cubicBezTo>
                  <a:lnTo>
                    <a:pt x="4207510" y="5942330"/>
                  </a:lnTo>
                  <a:close/>
                </a:path>
              </a:pathLst>
            </a:custGeom>
            <a:blipFill>
              <a:blip r:embed="rId2"/>
              <a:stretch>
                <a:fillRect l="-24582" t="-17294" r="-1785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951378" y="120589"/>
              <a:ext cx="79963" cy="76322"/>
            </a:xfrm>
            <a:custGeom>
              <a:avLst/>
              <a:gdLst/>
              <a:ahLst/>
              <a:cxnLst/>
              <a:rect l="l" t="t" r="r" b="b"/>
              <a:pathLst>
                <a:path w="79963" h="76322">
                  <a:moveTo>
                    <a:pt x="39982" y="61"/>
                  </a:moveTo>
                  <a:cubicBezTo>
                    <a:pt x="26330" y="0"/>
                    <a:pt x="13688" y="7248"/>
                    <a:pt x="6844" y="19062"/>
                  </a:cubicBezTo>
                  <a:cubicBezTo>
                    <a:pt x="0" y="30875"/>
                    <a:pt x="0" y="45447"/>
                    <a:pt x="6844" y="57260"/>
                  </a:cubicBezTo>
                  <a:cubicBezTo>
                    <a:pt x="13688" y="69074"/>
                    <a:pt x="26330" y="76322"/>
                    <a:pt x="39982" y="76261"/>
                  </a:cubicBezTo>
                  <a:cubicBezTo>
                    <a:pt x="53634" y="76322"/>
                    <a:pt x="66276" y="69074"/>
                    <a:pt x="73120" y="57260"/>
                  </a:cubicBezTo>
                  <a:cubicBezTo>
                    <a:pt x="79964" y="45447"/>
                    <a:pt x="79964" y="30875"/>
                    <a:pt x="73120" y="19062"/>
                  </a:cubicBezTo>
                  <a:cubicBezTo>
                    <a:pt x="66276" y="7248"/>
                    <a:pt x="53634" y="0"/>
                    <a:pt x="39982" y="61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2119473" y="104052"/>
              <a:ext cx="114614" cy="109395"/>
            </a:xfrm>
            <a:custGeom>
              <a:avLst/>
              <a:gdLst/>
              <a:ahLst/>
              <a:cxnLst/>
              <a:rect l="l" t="t" r="r" b="b"/>
              <a:pathLst>
                <a:path w="114614" h="109395">
                  <a:moveTo>
                    <a:pt x="57307" y="88"/>
                  </a:moveTo>
                  <a:cubicBezTo>
                    <a:pt x="37739" y="0"/>
                    <a:pt x="19619" y="10390"/>
                    <a:pt x="9809" y="27322"/>
                  </a:cubicBezTo>
                  <a:cubicBezTo>
                    <a:pt x="0" y="44255"/>
                    <a:pt x="0" y="65141"/>
                    <a:pt x="9809" y="82074"/>
                  </a:cubicBezTo>
                  <a:cubicBezTo>
                    <a:pt x="19619" y="99006"/>
                    <a:pt x="37739" y="109396"/>
                    <a:pt x="57307" y="109308"/>
                  </a:cubicBezTo>
                  <a:cubicBezTo>
                    <a:pt x="76875" y="109396"/>
                    <a:pt x="94995" y="99006"/>
                    <a:pt x="104804" y="82074"/>
                  </a:cubicBezTo>
                  <a:cubicBezTo>
                    <a:pt x="114614" y="65141"/>
                    <a:pt x="114614" y="44255"/>
                    <a:pt x="104804" y="27322"/>
                  </a:cubicBezTo>
                  <a:cubicBezTo>
                    <a:pt x="94995" y="10390"/>
                    <a:pt x="76875" y="0"/>
                    <a:pt x="57307" y="88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328944" y="128221"/>
              <a:ext cx="63971" cy="61058"/>
            </a:xfrm>
            <a:custGeom>
              <a:avLst/>
              <a:gdLst/>
              <a:ahLst/>
              <a:cxnLst/>
              <a:rect l="l" t="t" r="r" b="b"/>
              <a:pathLst>
                <a:path w="63971" h="61058">
                  <a:moveTo>
                    <a:pt x="31986" y="49"/>
                  </a:moveTo>
                  <a:cubicBezTo>
                    <a:pt x="21064" y="0"/>
                    <a:pt x="10951" y="5799"/>
                    <a:pt x="5476" y="15250"/>
                  </a:cubicBezTo>
                  <a:cubicBezTo>
                    <a:pt x="0" y="24700"/>
                    <a:pt x="0" y="36358"/>
                    <a:pt x="5476" y="45808"/>
                  </a:cubicBezTo>
                  <a:cubicBezTo>
                    <a:pt x="10951" y="55259"/>
                    <a:pt x="21064" y="61058"/>
                    <a:pt x="31986" y="61009"/>
                  </a:cubicBezTo>
                  <a:cubicBezTo>
                    <a:pt x="42908" y="61058"/>
                    <a:pt x="53021" y="55259"/>
                    <a:pt x="58496" y="45808"/>
                  </a:cubicBezTo>
                  <a:cubicBezTo>
                    <a:pt x="63971" y="36358"/>
                    <a:pt x="63971" y="24700"/>
                    <a:pt x="58496" y="15250"/>
                  </a:cubicBezTo>
                  <a:cubicBezTo>
                    <a:pt x="53021" y="5799"/>
                    <a:pt x="42908" y="0"/>
                    <a:pt x="31986" y="49"/>
                  </a:cubicBezTo>
                  <a:close/>
                </a:path>
              </a:pathLst>
            </a:custGeom>
            <a:solidFill>
              <a:srgbClr val="333333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2346270" y="144758"/>
              <a:ext cx="29320" cy="27985"/>
            </a:xfrm>
            <a:custGeom>
              <a:avLst/>
              <a:gdLst/>
              <a:ahLst/>
              <a:cxnLst/>
              <a:rect l="l" t="t" r="r" b="b"/>
              <a:pathLst>
                <a:path w="29320" h="27985">
                  <a:moveTo>
                    <a:pt x="14660" y="22"/>
                  </a:moveTo>
                  <a:cubicBezTo>
                    <a:pt x="9654" y="0"/>
                    <a:pt x="5019" y="2657"/>
                    <a:pt x="2509" y="6989"/>
                  </a:cubicBezTo>
                  <a:cubicBezTo>
                    <a:pt x="0" y="11320"/>
                    <a:pt x="0" y="16664"/>
                    <a:pt x="2509" y="20995"/>
                  </a:cubicBezTo>
                  <a:cubicBezTo>
                    <a:pt x="5019" y="25327"/>
                    <a:pt x="9654" y="27984"/>
                    <a:pt x="14660" y="27962"/>
                  </a:cubicBezTo>
                  <a:cubicBezTo>
                    <a:pt x="19666" y="27984"/>
                    <a:pt x="24301" y="25327"/>
                    <a:pt x="26811" y="20995"/>
                  </a:cubicBezTo>
                  <a:cubicBezTo>
                    <a:pt x="29320" y="16664"/>
                    <a:pt x="29320" y="11320"/>
                    <a:pt x="26811" y="6989"/>
                  </a:cubicBezTo>
                  <a:cubicBezTo>
                    <a:pt x="24301" y="2657"/>
                    <a:pt x="19666" y="0"/>
                    <a:pt x="14660" y="22"/>
                  </a:cubicBezTo>
                  <a:close/>
                </a:path>
              </a:pathLst>
            </a:custGeom>
            <a:solidFill>
              <a:srgbClr val="E9E8E9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2344044" y="144768"/>
              <a:ext cx="15993" cy="15264"/>
            </a:xfrm>
            <a:custGeom>
              <a:avLst/>
              <a:gdLst/>
              <a:ahLst/>
              <a:cxnLst/>
              <a:rect l="l" t="t" r="r" b="b"/>
              <a:pathLst>
                <a:path w="15993" h="15264">
                  <a:moveTo>
                    <a:pt x="7996" y="12"/>
                  </a:moveTo>
                  <a:cubicBezTo>
                    <a:pt x="5266" y="0"/>
                    <a:pt x="2737" y="1449"/>
                    <a:pt x="1368" y="3812"/>
                  </a:cubicBezTo>
                  <a:cubicBezTo>
                    <a:pt x="0" y="6175"/>
                    <a:pt x="0" y="9089"/>
                    <a:pt x="1368" y="11452"/>
                  </a:cubicBezTo>
                  <a:cubicBezTo>
                    <a:pt x="2737" y="13815"/>
                    <a:pt x="5266" y="15264"/>
                    <a:pt x="7996" y="15252"/>
                  </a:cubicBezTo>
                  <a:cubicBezTo>
                    <a:pt x="10726" y="15264"/>
                    <a:pt x="13255" y="13815"/>
                    <a:pt x="14623" y="11452"/>
                  </a:cubicBezTo>
                  <a:cubicBezTo>
                    <a:pt x="15992" y="9089"/>
                    <a:pt x="15992" y="6175"/>
                    <a:pt x="14623" y="3812"/>
                  </a:cubicBezTo>
                  <a:cubicBezTo>
                    <a:pt x="13255" y="1449"/>
                    <a:pt x="10726" y="0"/>
                    <a:pt x="7996" y="12"/>
                  </a:cubicBezTo>
                  <a:close/>
                </a:path>
              </a:pathLst>
            </a:custGeom>
            <a:solidFill>
              <a:srgbClr val="010101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4716780" y="534670"/>
              <a:ext cx="19050" cy="278130"/>
            </a:xfrm>
            <a:custGeom>
              <a:avLst/>
              <a:gdLst/>
              <a:ahLst/>
              <a:cxnLst/>
              <a:rect l="l" t="t" r="r" b="b"/>
              <a:pathLst>
                <a:path w="19050" h="278130">
                  <a:moveTo>
                    <a:pt x="0" y="0"/>
                  </a:moveTo>
                  <a:lnTo>
                    <a:pt x="0" y="278130"/>
                  </a:lnTo>
                  <a:cubicBezTo>
                    <a:pt x="19050" y="278130"/>
                    <a:pt x="16510" y="262890"/>
                    <a:pt x="16510" y="243840"/>
                  </a:cubicBezTo>
                  <a:lnTo>
                    <a:pt x="16510" y="35560"/>
                  </a:lnTo>
                  <a:cubicBezTo>
                    <a:pt x="16510" y="16510"/>
                    <a:pt x="19050" y="0"/>
                    <a:pt x="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4716780" y="861060"/>
              <a:ext cx="19050" cy="278130"/>
            </a:xfrm>
            <a:custGeom>
              <a:avLst/>
              <a:gdLst/>
              <a:ahLst/>
              <a:cxnLst/>
              <a:rect l="l" t="t" r="r" b="b"/>
              <a:pathLst>
                <a:path w="19050" h="278130">
                  <a:moveTo>
                    <a:pt x="0" y="0"/>
                  </a:moveTo>
                  <a:lnTo>
                    <a:pt x="0" y="278130"/>
                  </a:lnTo>
                  <a:cubicBezTo>
                    <a:pt x="19050" y="278130"/>
                    <a:pt x="16510" y="262890"/>
                    <a:pt x="16510" y="243840"/>
                  </a:cubicBezTo>
                  <a:lnTo>
                    <a:pt x="16510" y="35560"/>
                  </a:lnTo>
                  <a:cubicBezTo>
                    <a:pt x="16510" y="16510"/>
                    <a:pt x="19050" y="0"/>
                    <a:pt x="0" y="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4064000" y="-2540"/>
              <a:ext cx="320040" cy="19050"/>
            </a:xfrm>
            <a:custGeom>
              <a:avLst/>
              <a:gdLst/>
              <a:ahLst/>
              <a:cxnLst/>
              <a:rect l="l" t="t" r="r" b="b"/>
              <a:pathLst>
                <a:path w="320040" h="19050">
                  <a:moveTo>
                    <a:pt x="0" y="19050"/>
                  </a:moveTo>
                  <a:lnTo>
                    <a:pt x="320040" y="19050"/>
                  </a:lnTo>
                  <a:cubicBezTo>
                    <a:pt x="320040" y="0"/>
                    <a:pt x="304800" y="2540"/>
                    <a:pt x="285750" y="2540"/>
                  </a:cubicBezTo>
                  <a:lnTo>
                    <a:pt x="34290" y="2540"/>
                  </a:lnTo>
                  <a:cubicBezTo>
                    <a:pt x="15240" y="2540"/>
                    <a:pt x="0" y="0"/>
                    <a:pt x="0" y="19050"/>
                  </a:cubicBezTo>
                  <a:close/>
                </a:path>
              </a:pathLst>
            </a:custGeom>
            <a:solidFill>
              <a:srgbClr val="424242"/>
            </a:solidFill>
          </p:spPr>
        </p:sp>
      </p:grpSp>
      <p:sp>
        <p:nvSpPr>
          <p:cNvPr id="16" name="Freeform 16"/>
          <p:cNvSpPr/>
          <p:nvPr/>
        </p:nvSpPr>
        <p:spPr>
          <a:xfrm>
            <a:off x="-822967" y="8331543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251122" y="5067320"/>
            <a:ext cx="6971986" cy="4038580"/>
            <a:chOff x="0" y="0"/>
            <a:chExt cx="2241392" cy="121401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41392" cy="1214011"/>
            </a:xfrm>
            <a:custGeom>
              <a:avLst/>
              <a:gdLst/>
              <a:ahLst/>
              <a:cxnLst/>
              <a:rect l="l" t="t" r="r" b="b"/>
              <a:pathLst>
                <a:path w="2241392" h="1214011">
                  <a:moveTo>
                    <a:pt x="2116932" y="1214011"/>
                  </a:moveTo>
                  <a:lnTo>
                    <a:pt x="124460" y="1214011"/>
                  </a:lnTo>
                  <a:cubicBezTo>
                    <a:pt x="55880" y="1214011"/>
                    <a:pt x="0" y="1158131"/>
                    <a:pt x="0" y="10895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16932" y="0"/>
                  </a:lnTo>
                  <a:cubicBezTo>
                    <a:pt x="2185512" y="0"/>
                    <a:pt x="2241392" y="55880"/>
                    <a:pt x="2241392" y="124460"/>
                  </a:cubicBezTo>
                  <a:lnTo>
                    <a:pt x="2241392" y="1089551"/>
                  </a:lnTo>
                  <a:cubicBezTo>
                    <a:pt x="2241392" y="1158131"/>
                    <a:pt x="2185512" y="1214011"/>
                    <a:pt x="2116932" y="12140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8925118" y="5067320"/>
            <a:ext cx="6971986" cy="4038580"/>
            <a:chOff x="0" y="0"/>
            <a:chExt cx="2241392" cy="121401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41392" cy="1214011"/>
            </a:xfrm>
            <a:custGeom>
              <a:avLst/>
              <a:gdLst/>
              <a:ahLst/>
              <a:cxnLst/>
              <a:rect l="l" t="t" r="r" b="b"/>
              <a:pathLst>
                <a:path w="2241392" h="1214011">
                  <a:moveTo>
                    <a:pt x="2116932" y="1214011"/>
                  </a:moveTo>
                  <a:lnTo>
                    <a:pt x="124460" y="1214011"/>
                  </a:lnTo>
                  <a:cubicBezTo>
                    <a:pt x="55880" y="1214011"/>
                    <a:pt x="0" y="1158131"/>
                    <a:pt x="0" y="10895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16932" y="0"/>
                  </a:lnTo>
                  <a:cubicBezTo>
                    <a:pt x="2185512" y="0"/>
                    <a:pt x="2241392" y="55880"/>
                    <a:pt x="2241392" y="124460"/>
                  </a:cubicBezTo>
                  <a:lnTo>
                    <a:pt x="2241392" y="1089551"/>
                  </a:lnTo>
                  <a:cubicBezTo>
                    <a:pt x="2241392" y="1158131"/>
                    <a:pt x="2185512" y="1214011"/>
                    <a:pt x="2116932" y="12140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5" name="TextBox 25"/>
          <p:cNvSpPr txBox="1"/>
          <p:nvPr/>
        </p:nvSpPr>
        <p:spPr>
          <a:xfrm>
            <a:off x="1610179" y="1181100"/>
            <a:ext cx="9161509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8000" dirty="0">
                <a:solidFill>
                  <a:srgbClr val="FFFFFF"/>
                </a:solidFill>
                <a:latin typeface="Century Schoolbook" pitchFamily="18" charset="0"/>
              </a:rPr>
              <a:t>Почему мы любим посещать нашу</a:t>
            </a:r>
          </a:p>
          <a:p>
            <a:r>
              <a:rPr lang="ru-RU" sz="8000" dirty="0">
                <a:solidFill>
                  <a:srgbClr val="FFFFFF"/>
                </a:solidFill>
                <a:latin typeface="Century Schoolbook" pitchFamily="18" charset="0"/>
              </a:rPr>
              <a:t>столовую?</a:t>
            </a:r>
            <a:endParaRPr lang="en-US" sz="8000" dirty="0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447800" y="5230288"/>
            <a:ext cx="655320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«После третьего урока, на большой перемене, мы все ходим в столовую. Аида Леонидовна, наш повар, готовит очень вкусные обеды: пюре и жареную рыбу, </a:t>
            </a:r>
            <a:r>
              <a:rPr lang="ru-RU" sz="2400" b="1" dirty="0" smtClean="0">
                <a:solidFill>
                  <a:srgbClr val="A6A6A6"/>
                </a:solidFill>
                <a:latin typeface="Century Gothic" pitchFamily="34" charset="0"/>
              </a:rPr>
              <a:t>тушеную капусту </a:t>
            </a:r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и котлетки, </a:t>
            </a:r>
            <a:r>
              <a:rPr lang="ru-RU" sz="2400" b="1" dirty="0" smtClean="0">
                <a:solidFill>
                  <a:srgbClr val="A6A6A6"/>
                </a:solidFill>
                <a:latin typeface="Century Gothic" pitchFamily="34" charset="0"/>
              </a:rPr>
              <a:t>и </a:t>
            </a:r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вкусные булочки. В нашей столовой хорошо не </a:t>
            </a:r>
            <a:r>
              <a:rPr lang="ru-RU" sz="2400" b="1" dirty="0" smtClean="0">
                <a:solidFill>
                  <a:srgbClr val="A6A6A6"/>
                </a:solidFill>
                <a:latin typeface="Century Gothic" pitchFamily="34" charset="0"/>
              </a:rPr>
              <a:t>только потому</a:t>
            </a:r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, что там вкусная еда, но и потому что в ней уютно, чисто и красиво». </a:t>
            </a:r>
            <a:endParaRPr lang="en-US" sz="2400" b="1" dirty="0">
              <a:solidFill>
                <a:srgbClr val="A6A6A6"/>
              </a:solidFill>
              <a:latin typeface="Century Gothic" pitchFamily="34" charset="0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210711" y="5372099"/>
            <a:ext cx="6400800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«В нашей школьной столовой повара готовят очень вкусно. Когда мы едим, то </a:t>
            </a:r>
            <a:r>
              <a:rPr lang="ru-RU" sz="2400" b="1" dirty="0" smtClean="0">
                <a:solidFill>
                  <a:srgbClr val="A6A6A6"/>
                </a:solidFill>
                <a:latin typeface="Century Gothic" pitchFamily="34" charset="0"/>
              </a:rPr>
              <a:t>очень тщательно пережевываем </a:t>
            </a:r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пищу, ем медленно, чтобы почувствовать весь вкус блюда.</a:t>
            </a:r>
          </a:p>
          <a:p>
            <a:r>
              <a:rPr lang="ru-RU" sz="2400" b="1" dirty="0">
                <a:solidFill>
                  <a:srgbClr val="A6A6A6"/>
                </a:solidFill>
                <a:latin typeface="Century Gothic" pitchFamily="34" charset="0"/>
              </a:rPr>
              <a:t>Нам очень нравится наша школьная столовая!» </a:t>
            </a:r>
            <a:endParaRPr lang="en-US" sz="2400" b="1" dirty="0">
              <a:solidFill>
                <a:srgbClr val="A6A6A6"/>
              </a:solidFill>
              <a:latin typeface="Century Gothic" pitchFamily="34" charset="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7391400" y="4076700"/>
            <a:ext cx="4614847" cy="837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en-US" sz="4899" dirty="0">
                <a:solidFill>
                  <a:srgbClr val="424242"/>
                </a:solidFill>
                <a:latin typeface="Brittany"/>
              </a:rPr>
              <a:t>Olivia Wilson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52800" y="8331714"/>
            <a:ext cx="5257800" cy="774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ru-RU" sz="3600" dirty="0" smtClean="0">
                <a:solidFill>
                  <a:srgbClr val="424242"/>
                </a:solidFill>
                <a:latin typeface="Century" pitchFamily="18" charset="0"/>
              </a:rPr>
              <a:t>Ученики 4 класса</a:t>
            </a:r>
            <a:endParaRPr lang="en-US" sz="3600" dirty="0">
              <a:solidFill>
                <a:srgbClr val="424242"/>
              </a:solidFill>
              <a:latin typeface="Century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436661" y="8233423"/>
            <a:ext cx="5257800" cy="774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859"/>
              </a:lnSpc>
            </a:pPr>
            <a:r>
              <a:rPr lang="ru-RU" sz="3600" dirty="0" smtClean="0">
                <a:solidFill>
                  <a:srgbClr val="424242"/>
                </a:solidFill>
                <a:latin typeface="Century" pitchFamily="18" charset="0"/>
              </a:rPr>
              <a:t>Ученик 3 класса</a:t>
            </a:r>
            <a:endParaRPr lang="en-US" sz="3600" dirty="0">
              <a:solidFill>
                <a:srgbClr val="424242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A8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" y="6042843"/>
            <a:ext cx="18279505" cy="4236159"/>
            <a:chOff x="0" y="0"/>
            <a:chExt cx="6183437" cy="14329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3437" cy="1432972"/>
            </a:xfrm>
            <a:custGeom>
              <a:avLst/>
              <a:gdLst/>
              <a:ahLst/>
              <a:cxnLst/>
              <a:rect l="l" t="t" r="r" b="b"/>
              <a:pathLst>
                <a:path w="6183437" h="1432972">
                  <a:moveTo>
                    <a:pt x="0" y="0"/>
                  </a:moveTo>
                  <a:lnTo>
                    <a:pt x="6183437" y="0"/>
                  </a:lnTo>
                  <a:lnTo>
                    <a:pt x="6183437" y="1432972"/>
                  </a:lnTo>
                  <a:lnTo>
                    <a:pt x="0" y="1432972"/>
                  </a:lnTo>
                  <a:close/>
                </a:path>
              </a:pathLst>
            </a:custGeom>
            <a:solidFill>
              <a:srgbClr val="444D1E"/>
            </a:solidFill>
          </p:spPr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762" y="1779110"/>
            <a:ext cx="7889368" cy="602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8229600" y="1557487"/>
            <a:ext cx="10381412" cy="6774056"/>
            <a:chOff x="0" y="0"/>
            <a:chExt cx="7981950" cy="4578350"/>
          </a:xfrm>
        </p:grpSpPr>
        <p:sp>
          <p:nvSpPr>
            <p:cNvPr id="5" name="Freeform 5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l="l" t="t" r="r" b="b"/>
              <a:pathLst>
                <a:path w="6451600" h="432689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l="l" t="t" r="r" b="b"/>
              <a:pathLst>
                <a:path w="7981950" h="454279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l="l" t="t" r="r" b="b"/>
              <a:pathLst>
                <a:path w="1059180" h="9652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l="l" t="t" r="r" b="b"/>
              <a:pathLst>
                <a:path w="7654290" h="3556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17259300" y="-305875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600545" y="-38100"/>
            <a:ext cx="1851667" cy="2156235"/>
          </a:xfrm>
          <a:custGeom>
            <a:avLst/>
            <a:gdLst/>
            <a:ahLst/>
            <a:cxnLst/>
            <a:rect l="l" t="t" r="r" b="b"/>
            <a:pathLst>
              <a:path w="1851667" h="2156235">
                <a:moveTo>
                  <a:pt x="0" y="0"/>
                </a:moveTo>
                <a:lnTo>
                  <a:pt x="1851667" y="0"/>
                </a:lnTo>
                <a:lnTo>
                  <a:pt x="1851667" y="2156235"/>
                </a:lnTo>
                <a:lnTo>
                  <a:pt x="0" y="2156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89709" y="2397962"/>
            <a:ext cx="76962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280"/>
              </a:lnSpc>
            </a:pPr>
            <a:r>
              <a:rPr lang="ru-RU" sz="10667" dirty="0" smtClean="0">
                <a:solidFill>
                  <a:srgbClr val="FFFFFF"/>
                </a:solidFill>
                <a:latin typeface="Century Schoolbook" pitchFamily="18" charset="0"/>
              </a:rPr>
              <a:t>Спасибо за внимание ! </a:t>
            </a:r>
            <a:endParaRPr lang="en-US" sz="10667" dirty="0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64977" y="8455299"/>
            <a:ext cx="6216478" cy="10547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92"/>
              </a:lnSpc>
            </a:pPr>
            <a:r>
              <a:rPr lang="en-US" sz="3156" dirty="0">
                <a:solidFill>
                  <a:srgbClr val="FFFFFF"/>
                </a:solidFill>
                <a:latin typeface="Century Gothic" pitchFamily="34" charset="0"/>
              </a:rPr>
              <a:t>https://edu.tatar.ru/kaybitcy/molkeevo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1122" y="7689162"/>
            <a:ext cx="6597478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92"/>
              </a:lnSpc>
            </a:pPr>
            <a:r>
              <a:rPr lang="en-US" sz="3156" dirty="0">
                <a:solidFill>
                  <a:srgbClr val="FFFFFF"/>
                </a:solidFill>
                <a:latin typeface="Century Gothic" pitchFamily="34" charset="0"/>
              </a:rPr>
              <a:t>https://</a:t>
            </a:r>
            <a:r>
              <a:rPr lang="en-US" sz="3156" dirty="0" smtClean="0">
                <a:solidFill>
                  <a:srgbClr val="FFFFFF"/>
                </a:solidFill>
                <a:latin typeface="Century Gothic" pitchFamily="34" charset="0"/>
              </a:rPr>
              <a:t>vk.com/public21671024</a:t>
            </a:r>
            <a:r>
              <a:rPr lang="ru-RU" sz="3156" dirty="0" smtClean="0">
                <a:solidFill>
                  <a:srgbClr val="FFFFFF"/>
                </a:solidFill>
                <a:latin typeface="Century Gothic" pitchFamily="34" charset="0"/>
              </a:rPr>
              <a:t>4</a:t>
            </a:r>
            <a:endParaRPr lang="en-US" sz="3156" dirty="0">
              <a:solidFill>
                <a:srgbClr val="FFFFFF"/>
              </a:solidFill>
              <a:latin typeface="Century Gothic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46" y="7695712"/>
            <a:ext cx="609524" cy="60952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7" y="8455299"/>
            <a:ext cx="609524" cy="609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336</Words>
  <Application>Microsoft Office PowerPoint</Application>
  <PresentationFormat>Произвольный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Century Schoolbook</vt:lpstr>
      <vt:lpstr>Calibri</vt:lpstr>
      <vt:lpstr>Century Gothic</vt:lpstr>
      <vt:lpstr>DM Sans</vt:lpstr>
      <vt:lpstr>Brittany</vt:lpstr>
      <vt:lpstr>Century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Presentation</dc:title>
  <dc:creator>ольга</dc:creator>
  <cp:lastModifiedBy>ольга</cp:lastModifiedBy>
  <cp:revision>23</cp:revision>
  <dcterms:created xsi:type="dcterms:W3CDTF">2006-08-16T00:00:00Z</dcterms:created>
  <dcterms:modified xsi:type="dcterms:W3CDTF">2024-05-19T16:03:21Z</dcterms:modified>
  <dc:identifier>DAGFqgGSPLQ</dc:identifier>
</cp:coreProperties>
</file>